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comments/comment4.xml" ContentType="application/vnd.openxmlformats-officedocument.presentationml.comments+xml"/>
  <Override PartName="/ppt/commentAuthors.xml" ContentType="application/vnd.openxmlformats-officedocument.presentationml.commentAuthor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2192000" cy="6858000"/>
  <p:notesSz cx="7772400" cy="10058400"/>
</p:presentation>
</file>

<file path=ppt/commentAuthors.xml><?xml version="1.0" encoding="utf-8"?>
<p:cmAuthorLst xmlns:p="http://schemas.openxmlformats.org/presentationml/2006/main">
  <p:cmAuthor id="0" name="Churchil Okech" initials="C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presProps" Target="presProps.xml"/><Relationship Id="rId15" Type="http://schemas.openxmlformats.org/officeDocument/2006/relationships/commentAuthors" Target="commentAuthors.xml"/>
</Relationships>
</file>

<file path=ppt/comments/comment4.xml><?xml version="1.0" encoding="utf-8"?>
<p:cmLst xmlns:p="http://schemas.openxmlformats.org/presentationml/2006/main">
  <p:cm authorId="0" dt="2024-03-28T10:29:10.553000000" idx="1">
    <p:pos x="0" y="0"/>
    <p:text/>
  </p:cm>
</p:cmLst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0789101-53A8-47D7-B60E-7E058911AA2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9E9B7F1-BD1E-4F6F-B3A9-AC1694703E4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3E7EFF5-13D5-46A3-97BA-9FD4863721E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A815BC0-802D-49A0-9777-29716FF81D7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A5E769C-FE4E-47B7-902C-C595E69E7E8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03DC99A-41C9-41CB-90E0-0D46D2F0D87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708B31B-6871-41C7-8FD1-6F459288589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670A1D2-709A-4ED5-8864-20EEB3ADD95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99C7020-5D3D-4A40-BFD6-44BFFB67AC6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39778F8-3DEA-421E-B0D4-E2388082EF1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2A2BA54-CFF4-459A-826D-2640857E850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BD8B19A-8541-43F0-8749-8BF69AA4808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C5DE61A-F280-4574-85C2-4F0AF25706C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7821B02-9110-44AE-AC3B-E16484D283B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923C9CC-E0ED-4034-8F49-519771D62CC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CB05C17-EF4B-4058-90B3-7A86247D8B6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17433C6-FF67-43E8-8EFB-CACEE22D6C8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060E452-9E85-4237-9FA7-B6F35307879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EE214B4-7793-471D-8A1D-84D02B7CCA6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2E53E0B-85B8-451B-BAB6-0347A218CC2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5E47898-6F77-4C1C-B33C-B95A371F4CE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AAA954E-D590-4349-88BE-7A30C057A45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213CADA-40D3-49C0-B812-83EBD56E99E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83F212B-20E1-4AD6-B134-04B5A05D0F2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5960" cy="4187160"/>
          </a:xfrm>
          <a:prstGeom prst="rect">
            <a:avLst/>
          </a:prstGeom>
          <a:ln w="0"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360" cy="2364480"/>
          </a:xfrm>
          <a:prstGeom prst="rect">
            <a:avLst/>
          </a:prstGeom>
          <a:ln w="0">
            <a:noFill/>
          </a:ln>
        </p:spPr>
      </p:pic>
      <p:sp>
        <p:nvSpPr>
          <p:cNvPr id="2" name="Oval 15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rgbClr val="50b9c1">
                  <a:alpha val="7058"/>
                </a:srgbClr>
              </a:gs>
              <a:gs pos="100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360" cy="1140480"/>
          </a:xfrm>
          <a:prstGeom prst="rect">
            <a:avLst/>
          </a:prstGeom>
          <a:ln w="0"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520" cy="761040"/>
          </a:xfrm>
          <a:prstGeom prst="rect">
            <a:avLst/>
          </a:prstGeom>
          <a:ln w="0">
            <a:noFill/>
          </a:ln>
        </p:spPr>
      </p:pic>
      <p:sp>
        <p:nvSpPr>
          <p:cNvPr id="5" name="Rectangle 13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ftr" idx="1"/>
          </p:nvPr>
        </p:nvSpPr>
        <p:spPr>
          <a:xfrm rot="5400000">
            <a:off x="8952480" y="3225240"/>
            <a:ext cx="3858840" cy="303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sldNum" idx="2"/>
          </p:nvPr>
        </p:nvSpPr>
        <p:spPr>
          <a:xfrm>
            <a:off x="10352520" y="295560"/>
            <a:ext cx="837000" cy="766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lstStyle>
            <a:lvl1pPr algn="ctr">
              <a:lnSpc>
                <a:spcPct val="100000"/>
              </a:lnSpc>
              <a:buNone/>
              <a:defRPr b="0" lang="en-US" sz="2800" spc="-1" strike="noStrike">
                <a:solidFill>
                  <a:srgbClr val="ffffff"/>
                </a:solidFill>
                <a:latin typeface="Century Gothic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E6018DCD-8F88-4942-9D41-EA53E78C6CDB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dt" idx="3"/>
          </p:nvPr>
        </p:nvSpPr>
        <p:spPr>
          <a:xfrm rot="5400000">
            <a:off x="10156320" y="1790640"/>
            <a:ext cx="989640" cy="303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5960" cy="4187160"/>
          </a:xfrm>
          <a:prstGeom prst="rect">
            <a:avLst/>
          </a:prstGeom>
          <a:ln w="0">
            <a:noFill/>
          </a:ln>
        </p:spPr>
      </p:pic>
      <p:pic>
        <p:nvPicPr>
          <p:cNvPr id="48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360" cy="2364480"/>
          </a:xfrm>
          <a:prstGeom prst="rect">
            <a:avLst/>
          </a:prstGeom>
          <a:ln w="0">
            <a:noFill/>
          </a:ln>
        </p:spPr>
      </p:pic>
      <p:sp>
        <p:nvSpPr>
          <p:cNvPr id="49" name="Oval 15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rgbClr val="50b9c1">
                  <a:alpha val="7058"/>
                </a:srgbClr>
              </a:gs>
              <a:gs pos="100000">
                <a:srgbClr val="50b9c1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0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360" cy="1140480"/>
          </a:xfrm>
          <a:prstGeom prst="rect">
            <a:avLst/>
          </a:prstGeom>
          <a:ln w="0">
            <a:noFill/>
          </a:ln>
        </p:spPr>
      </p:pic>
      <p:pic>
        <p:nvPicPr>
          <p:cNvPr id="51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520" cy="761040"/>
          </a:xfrm>
          <a:prstGeom prst="rect">
            <a:avLst/>
          </a:prstGeom>
          <a:ln w="0">
            <a:noFill/>
          </a:ln>
        </p:spPr>
      </p:pic>
      <p:sp>
        <p:nvSpPr>
          <p:cNvPr id="52" name="Rectangle 13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PlaceHolder 1"/>
          <p:cNvSpPr>
            <a:spLocks noGrp="1"/>
          </p:cNvSpPr>
          <p:nvPr>
            <p:ph type="ftr" idx="4"/>
          </p:nvPr>
        </p:nvSpPr>
        <p:spPr>
          <a:xfrm rot="5400000">
            <a:off x="8952480" y="3225240"/>
            <a:ext cx="3858840" cy="303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ldNum" idx="5"/>
          </p:nvPr>
        </p:nvSpPr>
        <p:spPr>
          <a:xfrm>
            <a:off x="10352520" y="295560"/>
            <a:ext cx="837000" cy="766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lstStyle>
            <a:lvl1pPr algn="ctr">
              <a:lnSpc>
                <a:spcPct val="100000"/>
              </a:lnSpc>
              <a:buNone/>
              <a:defRPr b="0" lang="en-US" sz="2800" spc="-1" strike="noStrike">
                <a:solidFill>
                  <a:srgbClr val="ffffff"/>
                </a:solidFill>
                <a:latin typeface="Century Gothic"/>
              </a:defRPr>
            </a:lvl1pPr>
          </a:lstStyle>
          <a:p>
            <a:pPr algn="ctr">
              <a:lnSpc>
                <a:spcPct val="100000"/>
              </a:lnSpc>
              <a:buNone/>
            </a:pPr>
            <a:fld id="{FF3731DC-82D7-43B1-9135-509C6D721CD0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US" sz="2800" spc="-1" strike="noStrike">
              <a:latin typeface="Times New Roman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dt" idx="6"/>
          </p:nvPr>
        </p:nvSpPr>
        <p:spPr>
          <a:xfrm rot="5400000">
            <a:off x="10156320" y="1790640"/>
            <a:ext cx="989640" cy="303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<Relationship Id="rId3" Type="http://schemas.openxmlformats.org/officeDocument/2006/relationships/comments" Target="../comments/comment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4680" cy="332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LIQUID PROPULSION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subTitle"/>
          </p:nvPr>
        </p:nvSpPr>
        <p:spPr>
          <a:xfrm>
            <a:off x="1154880" y="4777560"/>
            <a:ext cx="8824680" cy="86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 cap="all">
                <a:solidFill>
                  <a:srgbClr val="8ad0d6"/>
                </a:solidFill>
                <a:latin typeface="Century Gothic"/>
              </a:rPr>
              <a:t>Week 11 Report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3951000" y="2634120"/>
            <a:ext cx="4225320" cy="1399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THANK YOU</a:t>
            </a:r>
            <a:endParaRPr b="0" lang="en-US" sz="4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920520" y="1066680"/>
            <a:ext cx="9403560" cy="1399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Tasks assigned for week 11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1495080" y="2575440"/>
            <a:ext cx="8945640" cy="2269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#</a:t>
            </a:r>
            <a:r>
              <a:rPr b="1" lang="en-US" sz="2000" spc="-1" strike="noStrike">
                <a:solidFill>
                  <a:srgbClr val="ffffff"/>
                </a:solidFill>
                <a:latin typeface="Century Gothic"/>
              </a:rPr>
              <a:t>142  Research on water-test design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en-US" sz="2000" spc="-1" strike="noStrike">
                <a:solidFill>
                  <a:srgbClr val="ffffff"/>
                </a:solidFill>
                <a:latin typeface="Century Gothic"/>
              </a:rPr>
              <a:t>#143 Mass flow rate re-calculation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r>
              <a:rPr b="1" lang="en-US" sz="2000" spc="-1" strike="noStrike">
                <a:solidFill>
                  <a:srgbClr val="ffffff"/>
                </a:solidFill>
                <a:latin typeface="Century Gothic"/>
              </a:rPr>
              <a:t>#139 Remote operation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Water-flow test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8945640" cy="4194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Why water-flow test?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- Flow coefficient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- Injector spray formation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- Flow distribution within regeneration cooling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7706160" y="1467360"/>
            <a:ext cx="1894680" cy="1275480"/>
          </a:xfrm>
          <a:prstGeom prst="rect">
            <a:avLst/>
          </a:prstGeom>
          <a:ln w="0">
            <a:noFill/>
          </a:ln>
        </p:spPr>
      </p:pic>
      <p:pic>
        <p:nvPicPr>
          <p:cNvPr id="101" name="" descr=""/>
          <p:cNvPicPr/>
          <p:nvPr/>
        </p:nvPicPr>
        <p:blipFill>
          <a:blip r:embed="rId2"/>
          <a:stretch/>
        </p:blipFill>
        <p:spPr>
          <a:xfrm>
            <a:off x="7772400" y="3200400"/>
            <a:ext cx="3428640" cy="2971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85080" y="-42840"/>
            <a:ext cx="9403560" cy="699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Water-Flow Test Stand</a:t>
            </a:r>
            <a:endParaRPr b="0" lang="en-US" sz="4200" spc="-1" strike="noStrike">
              <a:latin typeface="Arial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228600" y="633600"/>
            <a:ext cx="7322760" cy="6223680"/>
          </a:xfrm>
          <a:prstGeom prst="rect">
            <a:avLst/>
          </a:prstGeom>
          <a:ln w="0">
            <a:noFill/>
          </a:ln>
        </p:spPr>
      </p:pic>
      <p:sp>
        <p:nvSpPr>
          <p:cNvPr id="104" name=""/>
          <p:cNvSpPr/>
          <p:nvPr/>
        </p:nvSpPr>
        <p:spPr>
          <a:xfrm>
            <a:off x="7551720" y="6484320"/>
            <a:ext cx="4114440" cy="37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</a:rPr>
              <a:t>Schematic of LE’s water-flow test stand USC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143000" y="228600"/>
            <a:ext cx="9403560" cy="1399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Mass flow rates &amp; O/F</a:t>
            </a:r>
            <a:endParaRPr b="0" lang="en-US" sz="4200" spc="-1" strike="noStrike"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228600" y="914400"/>
            <a:ext cx="6073560" cy="4343040"/>
          </a:xfrm>
          <a:prstGeom prst="rect">
            <a:avLst/>
          </a:prstGeom>
          <a:ln w="0">
            <a:noFill/>
          </a:ln>
        </p:spPr>
      </p:pic>
      <p:pic>
        <p:nvPicPr>
          <p:cNvPr id="107" name="" descr=""/>
          <p:cNvPicPr/>
          <p:nvPr/>
        </p:nvPicPr>
        <p:blipFill>
          <a:blip r:embed="rId2"/>
          <a:stretch/>
        </p:blipFill>
        <p:spPr>
          <a:xfrm>
            <a:off x="228600" y="5486400"/>
            <a:ext cx="5352480" cy="866160"/>
          </a:xfrm>
          <a:prstGeom prst="rect">
            <a:avLst/>
          </a:prstGeom>
          <a:ln w="0">
            <a:noFill/>
          </a:ln>
        </p:spPr>
      </p:pic>
      <p:pic>
        <p:nvPicPr>
          <p:cNvPr id="108" name="" descr=""/>
          <p:cNvPicPr/>
          <p:nvPr/>
        </p:nvPicPr>
        <p:blipFill>
          <a:blip r:embed="rId3"/>
          <a:stretch/>
        </p:blipFill>
        <p:spPr>
          <a:xfrm>
            <a:off x="6400800" y="1143000"/>
            <a:ext cx="5352840" cy="2742840"/>
          </a:xfrm>
          <a:prstGeom prst="rect">
            <a:avLst/>
          </a:prstGeom>
          <a:ln w="0">
            <a:noFill/>
          </a:ln>
        </p:spPr>
      </p:pic>
      <p:sp>
        <p:nvSpPr>
          <p:cNvPr id="109" name="PlaceHolder 5"/>
          <p:cNvSpPr/>
          <p:nvPr/>
        </p:nvSpPr>
        <p:spPr>
          <a:xfrm>
            <a:off x="6629400" y="4343400"/>
            <a:ext cx="5486040" cy="114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ebebeb"/>
                </a:solidFill>
                <a:latin typeface="Century Gothic"/>
              </a:rPr>
              <a:t>Optimum O/F </a:t>
            </a:r>
            <a:br>
              <a:rPr sz="2000"/>
            </a:br>
            <a:endParaRPr b="0" lang="en-US" sz="2000" spc="-1" strike="noStrike">
              <a:latin typeface="Arial"/>
            </a:endParaRPr>
          </a:p>
        </p:txBody>
      </p:sp>
      <p:sp>
        <p:nvSpPr>
          <p:cNvPr id="110" name="PlaceHolder 6"/>
          <p:cNvSpPr/>
          <p:nvPr/>
        </p:nvSpPr>
        <p:spPr>
          <a:xfrm>
            <a:off x="1143000" y="228600"/>
            <a:ext cx="9403560" cy="139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Mass flow rates &amp; O/F RPA</a:t>
            </a:r>
            <a:endParaRPr b="0" lang="en-US" sz="4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0"/>
          <p:cNvSpPr/>
          <p:nvPr/>
        </p:nvSpPr>
        <p:spPr>
          <a:xfrm>
            <a:off x="1211040" y="384120"/>
            <a:ext cx="9403560" cy="139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Mass flow rates</a:t>
            </a:r>
            <a:endParaRPr b="0" lang="en-US" sz="4200" spc="-1" strike="noStrike">
              <a:latin typeface="Arial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685800" y="1143000"/>
            <a:ext cx="5062320" cy="5468040"/>
          </a:xfrm>
          <a:prstGeom prst="rect">
            <a:avLst/>
          </a:prstGeom>
          <a:ln w="0">
            <a:noFill/>
          </a:ln>
        </p:spPr>
      </p:pic>
      <p:sp>
        <p:nvSpPr>
          <p:cNvPr id="113" name="PlaceHolder 12"/>
          <p:cNvSpPr/>
          <p:nvPr/>
        </p:nvSpPr>
        <p:spPr>
          <a:xfrm>
            <a:off x="6400800" y="2286000"/>
            <a:ext cx="5097240" cy="251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F</a:t>
            </a:r>
            <a:r>
              <a:rPr b="0" lang="en-US" sz="2600" spc="-1" strike="noStrike">
                <a:solidFill>
                  <a:srgbClr val="ffffff"/>
                </a:solidFill>
                <a:latin typeface="Century Gothic"/>
              </a:rPr>
              <a:t>inding of previous report</a:t>
            </a:r>
            <a:endParaRPr b="0" lang="en-US" sz="26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mass flow rate of Gox = 0.67093  kg/s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mass flow rate of ethanol = 0.5161 kg/s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Isp = 240s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Challenges in previous report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1103400" y="2053080"/>
            <a:ext cx="7373520" cy="3262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Unavailability of components locally 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No suitable filling system or station could be found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Pressure accumulator is made up of Nitrile rubber which is incompatible with ethanol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9"/>
          <p:cNvSpPr/>
          <p:nvPr/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Remote operation</a:t>
            </a:r>
            <a:endParaRPr b="0" lang="en-US" sz="4200" spc="-1" strike="noStrike"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303120" y="1639080"/>
            <a:ext cx="11355120" cy="1396800"/>
          </a:xfrm>
          <a:prstGeom prst="rect">
            <a:avLst/>
          </a:prstGeom>
          <a:ln w="0">
            <a:noFill/>
          </a:ln>
        </p:spPr>
      </p:pic>
      <p:sp>
        <p:nvSpPr>
          <p:cNvPr id="118" name="PlaceHolder 11"/>
          <p:cNvSpPr/>
          <p:nvPr/>
        </p:nvSpPr>
        <p:spPr>
          <a:xfrm>
            <a:off x="627120" y="3657600"/>
            <a:ext cx="9430920" cy="21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We choose MQTT as way of transmitting sensor data i.e. pressure data, flow rate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It works by publishing and subscribing to the same topic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MQTT is used where low bandwidth and low power consumption are crucial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3"/>
          <p:cNvSpPr/>
          <p:nvPr/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Task allocated for next week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120" name="PlaceHolder 4"/>
          <p:cNvSpPr/>
          <p:nvPr/>
        </p:nvSpPr>
        <p:spPr>
          <a:xfrm>
            <a:off x="1103760" y="2053080"/>
            <a:ext cx="7373520" cy="326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Design P &amp; I D of water-test in 3D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Water-test control circuitry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Identify materials required</a:t>
            </a:r>
            <a:endParaRPr b="0" lang="en-US" sz="20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Remote operation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291</TotalTime>
  <Application>LibreOffice/7.3.7.2$Linux_X86_64 LibreOffice_project/30$Build-2</Application>
  <AppVersion>15.0000</AppVersion>
  <Words>268</Words>
  <Paragraphs>37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2024-03-28T06:39:43Z</dcterms:created>
  <dc:creator>Churchil Okech</dc:creator>
  <dc:description/>
  <dc:language>en-US</dc:language>
  <cp:lastModifiedBy/>
  <dcterms:modified xsi:type="dcterms:W3CDTF">2024-04-05T14:09:53Z</dcterms:modified>
  <cp:revision>24</cp:revision>
  <dc:subject/>
  <dc:title>LIQUID PROPULSION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9</vt:i4>
  </property>
</Properties>
</file>